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1" r:id="rId4"/>
    <p:sldId id="264" r:id="rId5"/>
    <p:sldId id="262" r:id="rId6"/>
    <p:sldId id="265" r:id="rId7"/>
    <p:sldId id="273" r:id="rId8"/>
    <p:sldId id="275" r:id="rId9"/>
    <p:sldId id="277" r:id="rId1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0000FF"/>
    <a:srgbClr val="FBFDBB"/>
    <a:srgbClr val="F8F8C0"/>
    <a:srgbClr val="EFEEC9"/>
    <a:srgbClr val="F57B17"/>
    <a:srgbClr val="00CC66"/>
    <a:srgbClr val="00006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46" d="100"/>
          <a:sy n="46" d="100"/>
        </p:scale>
        <p:origin x="-1212"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F28709A6-8224-495F-BB61-193C8DF25DB8}" type="datetimeFigureOut">
              <a:rPr lang="es-ES" smtClean="0"/>
              <a:pPr/>
              <a:t>10/06/2014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63AAF34-2DA5-47CD-8479-9CD39A9D1C07}" type="slidenum">
              <a:rPr lang="es-ES" smtClean="0"/>
              <a:pPr/>
              <a:t>‹Nº›</a:t>
            </a:fld>
            <a:endParaRPr lang="es-ES"/>
          </a:p>
        </p:txBody>
      </p:sp>
    </p:spTree>
    <p:extLst>
      <p:ext uri="{BB962C8B-B14F-4D97-AF65-F5344CB8AC3E}">
        <p14:creationId xmlns="" xmlns:p14="http://schemas.microsoft.com/office/powerpoint/2010/main" val="475186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28709A6-8224-495F-BB61-193C8DF25DB8}" type="datetimeFigureOut">
              <a:rPr lang="es-ES" smtClean="0"/>
              <a:pPr/>
              <a:t>10/06/2014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63AAF34-2DA5-47CD-8479-9CD39A9D1C07}" type="slidenum">
              <a:rPr lang="es-ES" smtClean="0"/>
              <a:pPr/>
              <a:t>‹Nº›</a:t>
            </a:fld>
            <a:endParaRPr lang="es-ES"/>
          </a:p>
        </p:txBody>
      </p:sp>
    </p:spTree>
    <p:extLst>
      <p:ext uri="{BB962C8B-B14F-4D97-AF65-F5344CB8AC3E}">
        <p14:creationId xmlns="" xmlns:p14="http://schemas.microsoft.com/office/powerpoint/2010/main" val="2932740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28709A6-8224-495F-BB61-193C8DF25DB8}" type="datetimeFigureOut">
              <a:rPr lang="es-ES" smtClean="0"/>
              <a:pPr/>
              <a:t>10/06/2014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63AAF34-2DA5-47CD-8479-9CD39A9D1C07}" type="slidenum">
              <a:rPr lang="es-ES" smtClean="0"/>
              <a:pPr/>
              <a:t>‹Nº›</a:t>
            </a:fld>
            <a:endParaRPr lang="es-ES"/>
          </a:p>
        </p:txBody>
      </p:sp>
    </p:spTree>
    <p:extLst>
      <p:ext uri="{BB962C8B-B14F-4D97-AF65-F5344CB8AC3E}">
        <p14:creationId xmlns="" xmlns:p14="http://schemas.microsoft.com/office/powerpoint/2010/main" val="2819922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28709A6-8224-495F-BB61-193C8DF25DB8}" type="datetimeFigureOut">
              <a:rPr lang="es-ES" smtClean="0"/>
              <a:pPr/>
              <a:t>10/06/2014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63AAF34-2DA5-47CD-8479-9CD39A9D1C07}" type="slidenum">
              <a:rPr lang="es-ES" smtClean="0"/>
              <a:pPr/>
              <a:t>‹Nº›</a:t>
            </a:fld>
            <a:endParaRPr lang="es-ES"/>
          </a:p>
        </p:txBody>
      </p:sp>
    </p:spTree>
    <p:extLst>
      <p:ext uri="{BB962C8B-B14F-4D97-AF65-F5344CB8AC3E}">
        <p14:creationId xmlns="" xmlns:p14="http://schemas.microsoft.com/office/powerpoint/2010/main" val="2388563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28709A6-8224-495F-BB61-193C8DF25DB8}" type="datetimeFigureOut">
              <a:rPr lang="es-ES" smtClean="0"/>
              <a:pPr/>
              <a:t>10/06/2014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63AAF34-2DA5-47CD-8479-9CD39A9D1C07}" type="slidenum">
              <a:rPr lang="es-ES" smtClean="0"/>
              <a:pPr/>
              <a:t>‹Nº›</a:t>
            </a:fld>
            <a:endParaRPr lang="es-ES"/>
          </a:p>
        </p:txBody>
      </p:sp>
    </p:spTree>
    <p:extLst>
      <p:ext uri="{BB962C8B-B14F-4D97-AF65-F5344CB8AC3E}">
        <p14:creationId xmlns="" xmlns:p14="http://schemas.microsoft.com/office/powerpoint/2010/main" val="419240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F28709A6-8224-495F-BB61-193C8DF25DB8}" type="datetimeFigureOut">
              <a:rPr lang="es-ES" smtClean="0"/>
              <a:pPr/>
              <a:t>10/06/2014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63AAF34-2DA5-47CD-8479-9CD39A9D1C07}" type="slidenum">
              <a:rPr lang="es-ES" smtClean="0"/>
              <a:pPr/>
              <a:t>‹Nº›</a:t>
            </a:fld>
            <a:endParaRPr lang="es-ES"/>
          </a:p>
        </p:txBody>
      </p:sp>
    </p:spTree>
    <p:extLst>
      <p:ext uri="{BB962C8B-B14F-4D97-AF65-F5344CB8AC3E}">
        <p14:creationId xmlns="" xmlns:p14="http://schemas.microsoft.com/office/powerpoint/2010/main" val="2194668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F28709A6-8224-495F-BB61-193C8DF25DB8}" type="datetimeFigureOut">
              <a:rPr lang="es-ES" smtClean="0"/>
              <a:pPr/>
              <a:t>10/06/2014</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263AAF34-2DA5-47CD-8479-9CD39A9D1C07}" type="slidenum">
              <a:rPr lang="es-ES" smtClean="0"/>
              <a:pPr/>
              <a:t>‹Nº›</a:t>
            </a:fld>
            <a:endParaRPr lang="es-ES"/>
          </a:p>
        </p:txBody>
      </p:sp>
    </p:spTree>
    <p:extLst>
      <p:ext uri="{BB962C8B-B14F-4D97-AF65-F5344CB8AC3E}">
        <p14:creationId xmlns="" xmlns:p14="http://schemas.microsoft.com/office/powerpoint/2010/main" val="3535977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F28709A6-8224-495F-BB61-193C8DF25DB8}" type="datetimeFigureOut">
              <a:rPr lang="es-ES" smtClean="0"/>
              <a:pPr/>
              <a:t>10/06/2014</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263AAF34-2DA5-47CD-8479-9CD39A9D1C07}" type="slidenum">
              <a:rPr lang="es-ES" smtClean="0"/>
              <a:pPr/>
              <a:t>‹Nº›</a:t>
            </a:fld>
            <a:endParaRPr lang="es-ES"/>
          </a:p>
        </p:txBody>
      </p:sp>
    </p:spTree>
    <p:extLst>
      <p:ext uri="{BB962C8B-B14F-4D97-AF65-F5344CB8AC3E}">
        <p14:creationId xmlns="" xmlns:p14="http://schemas.microsoft.com/office/powerpoint/2010/main" val="365923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28709A6-8224-495F-BB61-193C8DF25DB8}" type="datetimeFigureOut">
              <a:rPr lang="es-ES" smtClean="0"/>
              <a:pPr/>
              <a:t>10/06/2014</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263AAF34-2DA5-47CD-8479-9CD39A9D1C07}" type="slidenum">
              <a:rPr lang="es-ES" smtClean="0"/>
              <a:pPr/>
              <a:t>‹Nº›</a:t>
            </a:fld>
            <a:endParaRPr lang="es-ES"/>
          </a:p>
        </p:txBody>
      </p:sp>
    </p:spTree>
    <p:extLst>
      <p:ext uri="{BB962C8B-B14F-4D97-AF65-F5344CB8AC3E}">
        <p14:creationId xmlns="" xmlns:p14="http://schemas.microsoft.com/office/powerpoint/2010/main" val="275936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28709A6-8224-495F-BB61-193C8DF25DB8}" type="datetimeFigureOut">
              <a:rPr lang="es-ES" smtClean="0"/>
              <a:pPr/>
              <a:t>10/06/2014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63AAF34-2DA5-47CD-8479-9CD39A9D1C07}" type="slidenum">
              <a:rPr lang="es-ES" smtClean="0"/>
              <a:pPr/>
              <a:t>‹Nº›</a:t>
            </a:fld>
            <a:endParaRPr lang="es-ES"/>
          </a:p>
        </p:txBody>
      </p:sp>
    </p:spTree>
    <p:extLst>
      <p:ext uri="{BB962C8B-B14F-4D97-AF65-F5344CB8AC3E}">
        <p14:creationId xmlns="" xmlns:p14="http://schemas.microsoft.com/office/powerpoint/2010/main" val="370347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28709A6-8224-495F-BB61-193C8DF25DB8}" type="datetimeFigureOut">
              <a:rPr lang="es-ES" smtClean="0"/>
              <a:pPr/>
              <a:t>10/06/2014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63AAF34-2DA5-47CD-8479-9CD39A9D1C07}" type="slidenum">
              <a:rPr lang="es-ES" smtClean="0"/>
              <a:pPr/>
              <a:t>‹Nº›</a:t>
            </a:fld>
            <a:endParaRPr lang="es-ES"/>
          </a:p>
        </p:txBody>
      </p:sp>
    </p:spTree>
    <p:extLst>
      <p:ext uri="{BB962C8B-B14F-4D97-AF65-F5344CB8AC3E}">
        <p14:creationId xmlns="" xmlns:p14="http://schemas.microsoft.com/office/powerpoint/2010/main" val="2912858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8709A6-8224-495F-BB61-193C8DF25DB8}" type="datetimeFigureOut">
              <a:rPr lang="es-ES" smtClean="0"/>
              <a:pPr/>
              <a:t>10/06/2014</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3AAF34-2DA5-47CD-8479-9CD39A9D1C07}" type="slidenum">
              <a:rPr lang="es-ES" smtClean="0"/>
              <a:pPr/>
              <a:t>‹Nº›</a:t>
            </a:fld>
            <a:endParaRPr lang="es-ES"/>
          </a:p>
        </p:txBody>
      </p:sp>
    </p:spTree>
    <p:extLst>
      <p:ext uri="{BB962C8B-B14F-4D97-AF65-F5344CB8AC3E}">
        <p14:creationId xmlns="" xmlns:p14="http://schemas.microsoft.com/office/powerpoint/2010/main" val="3333210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1599620" y="1628800"/>
            <a:ext cx="6150128" cy="41044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0" name="9 Rectángulo"/>
          <p:cNvSpPr/>
          <p:nvPr/>
        </p:nvSpPr>
        <p:spPr>
          <a:xfrm>
            <a:off x="395536" y="5877272"/>
            <a:ext cx="8558296" cy="646331"/>
          </a:xfrm>
          <a:prstGeom prst="rect">
            <a:avLst/>
          </a:prstGeom>
        </p:spPr>
        <p:txBody>
          <a:bodyPr wrap="square">
            <a:spAutoFit/>
          </a:bodyPr>
          <a:lstStyle/>
          <a:p>
            <a:pPr algn="ctr"/>
            <a:r>
              <a:rPr lang="es-ES" sz="3600" b="1" dirty="0" smtClean="0">
                <a:ea typeface="+mj-ea"/>
                <a:cs typeface="+mj-cs"/>
              </a:rPr>
              <a:t>Proyecto de </a:t>
            </a:r>
            <a:r>
              <a:rPr lang="es-ES" sz="3600" b="1" dirty="0">
                <a:ea typeface="+mj-ea"/>
                <a:cs typeface="+mj-cs"/>
              </a:rPr>
              <a:t>calidad</a:t>
            </a:r>
            <a:r>
              <a:rPr lang="es-ES" sz="3600" b="1" dirty="0" smtClean="0">
                <a:ea typeface="+mj-ea"/>
                <a:cs typeface="+mj-cs"/>
              </a:rPr>
              <a:t>.</a:t>
            </a:r>
            <a:endParaRPr lang="es-CO" dirty="0"/>
          </a:p>
        </p:txBody>
      </p:sp>
      <p:sp>
        <p:nvSpPr>
          <p:cNvPr id="11" name="10 Rectángulo"/>
          <p:cNvSpPr/>
          <p:nvPr/>
        </p:nvSpPr>
        <p:spPr>
          <a:xfrm>
            <a:off x="395536" y="476672"/>
            <a:ext cx="8144192" cy="1323439"/>
          </a:xfrm>
          <a:prstGeom prst="rect">
            <a:avLst/>
          </a:prstGeom>
        </p:spPr>
        <p:txBody>
          <a:bodyPr wrap="square">
            <a:spAutoFit/>
          </a:bodyPr>
          <a:lstStyle/>
          <a:p>
            <a:pPr algn="ctr"/>
            <a:r>
              <a:rPr lang="es-CO" sz="4000" b="1" dirty="0" smtClean="0">
                <a:ea typeface="+mj-ea"/>
                <a:cs typeface="+mj-cs"/>
              </a:rPr>
              <a:t>INSTITUCIÓN</a:t>
            </a:r>
            <a:r>
              <a:rPr lang="en-US" sz="4000" b="1" dirty="0" smtClean="0">
                <a:ea typeface="+mj-ea"/>
                <a:cs typeface="+mj-cs"/>
              </a:rPr>
              <a:t> </a:t>
            </a:r>
            <a:r>
              <a:rPr lang="es-CO" sz="4000" b="1" dirty="0" smtClean="0">
                <a:ea typeface="+mj-ea"/>
                <a:cs typeface="+mj-cs"/>
              </a:rPr>
              <a:t>EDUCATIVA</a:t>
            </a:r>
            <a:r>
              <a:rPr lang="en-US" sz="4000" b="1" dirty="0" smtClean="0">
                <a:ea typeface="+mj-ea"/>
                <a:cs typeface="+mj-cs"/>
              </a:rPr>
              <a:t> </a:t>
            </a:r>
          </a:p>
          <a:p>
            <a:pPr algn="ctr"/>
            <a:r>
              <a:rPr lang="en-US" sz="4000" b="1" dirty="0" smtClean="0">
                <a:ea typeface="+mj-ea"/>
                <a:cs typeface="+mj-cs"/>
              </a:rPr>
              <a:t>FRANCISCO MIRANDA</a:t>
            </a:r>
            <a:endParaRPr lang="es-CO" dirty="0"/>
          </a:p>
        </p:txBody>
      </p:sp>
    </p:spTree>
    <p:extLst>
      <p:ext uri="{BB962C8B-B14F-4D97-AF65-F5344CB8AC3E}">
        <p14:creationId xmlns="" xmlns:p14="http://schemas.microsoft.com/office/powerpoint/2010/main" val="24627352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0"/>
            <a:ext cx="8363272" cy="1052736"/>
          </a:xfrm>
          <a:solidFill>
            <a:schemeClr val="accent3">
              <a:lumMod val="75000"/>
            </a:schemeClr>
          </a:solidFill>
        </p:spPr>
        <p:txBody>
          <a:bodyPr>
            <a:noAutofit/>
          </a:bodyPr>
          <a:lstStyle/>
          <a:p>
            <a:pPr>
              <a:lnSpc>
                <a:spcPct val="115000"/>
              </a:lnSpc>
              <a:spcAft>
                <a:spcPts val="0"/>
              </a:spcAft>
            </a:pPr>
            <a:r>
              <a:rPr lang="es-ES" sz="3200" b="1" dirty="0" smtClean="0">
                <a:solidFill>
                  <a:srgbClr val="FFFF00"/>
                </a:solidFill>
                <a:effectLst/>
                <a:latin typeface="Trebuchet MS"/>
                <a:ea typeface="Times New Roman"/>
                <a:cs typeface="Times New Roman"/>
              </a:rPr>
              <a:t>SISTEMA DE CALIDAD </a:t>
            </a:r>
            <a:br>
              <a:rPr lang="es-ES" sz="3200" b="1" dirty="0" smtClean="0">
                <a:solidFill>
                  <a:srgbClr val="FFFF00"/>
                </a:solidFill>
                <a:effectLst/>
                <a:latin typeface="Trebuchet MS"/>
                <a:ea typeface="Times New Roman"/>
                <a:cs typeface="Times New Roman"/>
              </a:rPr>
            </a:br>
            <a:r>
              <a:rPr lang="es-ES" sz="3200" b="1" dirty="0" smtClean="0">
                <a:solidFill>
                  <a:srgbClr val="FFFF00"/>
                </a:solidFill>
                <a:effectLst/>
                <a:latin typeface="Trebuchet MS"/>
                <a:ea typeface="Times New Roman"/>
                <a:cs typeface="Times New Roman"/>
              </a:rPr>
              <a:t>5' S </a:t>
            </a:r>
            <a:endParaRPr lang="es-CO" sz="3200" dirty="0">
              <a:solidFill>
                <a:srgbClr val="FFFF00"/>
              </a:solidFill>
            </a:endParaRPr>
          </a:p>
        </p:txBody>
      </p:sp>
      <p:sp>
        <p:nvSpPr>
          <p:cNvPr id="4" name="3 Marcador de contenido"/>
          <p:cNvSpPr>
            <a:spLocks noGrp="1"/>
          </p:cNvSpPr>
          <p:nvPr>
            <p:ph sz="half" idx="2"/>
          </p:nvPr>
        </p:nvSpPr>
        <p:spPr>
          <a:xfrm>
            <a:off x="395536" y="1196752"/>
            <a:ext cx="4608512" cy="5328592"/>
          </a:xfrm>
          <a:solidFill>
            <a:srgbClr val="FFC000"/>
          </a:solidFill>
        </p:spPr>
        <p:txBody>
          <a:bodyPr>
            <a:normAutofit fontScale="25000" lnSpcReduction="20000"/>
          </a:bodyPr>
          <a:lstStyle/>
          <a:p>
            <a:pPr marL="0" indent="0" algn="just">
              <a:buNone/>
            </a:pPr>
            <a:r>
              <a:rPr lang="es-ES" sz="9600" b="1" dirty="0" smtClean="0">
                <a:solidFill>
                  <a:srgbClr val="0000FF"/>
                </a:solidFill>
              </a:rPr>
              <a:t>Dicen </a:t>
            </a:r>
            <a:r>
              <a:rPr lang="es-ES" sz="9600" b="1" dirty="0">
                <a:solidFill>
                  <a:srgbClr val="0000FF"/>
                </a:solidFill>
              </a:rPr>
              <a:t>que "un lugar limpio no es aquel que más se barre, sino el que menos se ensucia". Por esta poderosa razón, creemos también que dedicar tiempo, recursos y mantener el orden en el entorno del trabajo no se suele considerar una prioridad quizá porque parece algo elemental y obvio. Pero el orden no es fácil de lograr y, sobre todo, no es fácil de compartir. </a:t>
            </a:r>
            <a:endParaRPr lang="es-ES" sz="9600" b="1" dirty="0" smtClean="0">
              <a:solidFill>
                <a:srgbClr val="0000FF"/>
              </a:solidFill>
            </a:endParaRPr>
          </a:p>
          <a:p>
            <a:pPr marL="0" indent="0" algn="just">
              <a:buNone/>
            </a:pPr>
            <a:r>
              <a:rPr lang="es-ES" sz="9600" b="1" dirty="0" smtClean="0">
                <a:solidFill>
                  <a:srgbClr val="0000FF"/>
                </a:solidFill>
              </a:rPr>
              <a:t>Lo </a:t>
            </a:r>
            <a:r>
              <a:rPr lang="es-ES" sz="9600" b="1" dirty="0">
                <a:solidFill>
                  <a:srgbClr val="0000FF"/>
                </a:solidFill>
              </a:rPr>
              <a:t>que en realidad necesitamos no es limpiar y ordenar nuestro puesto de trabajo de vez en cuando, sino compartir ese entorno de trabajo con nuestros compañeros o con nuestros alumnos.</a:t>
            </a:r>
          </a:p>
          <a:p>
            <a:pPr marL="0" indent="0">
              <a:buNone/>
            </a:pPr>
            <a:endParaRPr lang="es-CO" sz="9600" b="1" dirty="0">
              <a:solidFill>
                <a:schemeClr val="accent3">
                  <a:lumMod val="50000"/>
                </a:schemeClr>
              </a:solidFill>
            </a:endParaRPr>
          </a:p>
        </p:txBody>
      </p:sp>
      <p:pic>
        <p:nvPicPr>
          <p:cNvPr id="2050" name="Picture 2"/>
          <p:cNvPicPr>
            <a:picLocks noGrp="1" noChangeAspect="1" noChangeArrowheads="1"/>
          </p:cNvPicPr>
          <p:nvPr>
            <p:ph sz="quarter" idx="4"/>
          </p:nvPr>
        </p:nvPicPr>
        <p:blipFill>
          <a:blip r:embed="rId2">
            <a:extLst>
              <a:ext uri="{28A0092B-C50C-407E-A947-70E740481C1C}">
                <a14:useLocalDpi xmlns="" xmlns:a14="http://schemas.microsoft.com/office/drawing/2010/main" val="0"/>
              </a:ext>
            </a:extLst>
          </a:blip>
          <a:srcRect/>
          <a:stretch>
            <a:fillRect/>
          </a:stretch>
        </p:blipFill>
        <p:spPr bwMode="auto">
          <a:xfrm>
            <a:off x="5148064" y="1187372"/>
            <a:ext cx="3672408" cy="54099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3237129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179512" y="332656"/>
            <a:ext cx="5184576" cy="6336704"/>
          </a:xfrm>
          <a:solidFill>
            <a:srgbClr val="F57B17"/>
          </a:solidFill>
          <a:ln>
            <a:solidFill>
              <a:schemeClr val="accent6">
                <a:lumMod val="60000"/>
                <a:lumOff val="40000"/>
              </a:schemeClr>
            </a:solidFill>
          </a:ln>
        </p:spPr>
        <p:txBody>
          <a:bodyPr vert="horz">
            <a:noAutofit/>
          </a:bodyPr>
          <a:lstStyle/>
          <a:p>
            <a:pPr marL="0" indent="0" algn="just">
              <a:buNone/>
            </a:pPr>
            <a:r>
              <a:rPr lang="es-ES" sz="2200" b="1" dirty="0" smtClean="0">
                <a:solidFill>
                  <a:schemeClr val="accent3">
                    <a:lumMod val="50000"/>
                  </a:schemeClr>
                </a:solidFill>
                <a:latin typeface="Arial" pitchFamily="34" charset="0"/>
                <a:cs typeface="Arial" pitchFamily="34" charset="0"/>
              </a:rPr>
              <a:t>El método de las 5S, así denominado por la primera letra del nombre que en japonés designa cada una de sus cinco etapas, es una técnica de gestión japonesa basada en cinco principios simples. Se inició en Toyota en los años 1960 con el objetivo de lograr lugares de trabajo mejor organizados, más ordenados y más limpios de forma permanente para conseguir una mayor productividad y un mejor entorno laboral. Las 5S han tenido una amplia difusión y son numerosas las organizaciones de diversa índole que lo utilizan, tales como, empresas industriales, empresas de servicios, hospitales, centros educativos o asociaciones</a:t>
            </a:r>
            <a:r>
              <a:rPr lang="es-ES" sz="2200" b="1" dirty="0" smtClean="0">
                <a:solidFill>
                  <a:schemeClr val="accent3">
                    <a:lumMod val="50000"/>
                  </a:schemeClr>
                </a:solidFill>
              </a:rPr>
              <a:t>.</a:t>
            </a:r>
            <a:endParaRPr lang="es-CO" sz="2200" b="1" dirty="0">
              <a:solidFill>
                <a:schemeClr val="accent3">
                  <a:lumMod val="50000"/>
                </a:schemeClr>
              </a:solidFill>
            </a:endParaRPr>
          </a:p>
        </p:txBody>
      </p:sp>
      <p:pic>
        <p:nvPicPr>
          <p:cNvPr id="4098"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580112" y="311696"/>
            <a:ext cx="3384376" cy="62856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7417232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 xmlns:p14="http://schemas.microsoft.com/office/powerpoint/2010/main" val="93204551"/>
              </p:ext>
            </p:extLst>
          </p:nvPr>
        </p:nvGraphicFramePr>
        <p:xfrm>
          <a:off x="323529" y="332656"/>
          <a:ext cx="8640959" cy="6362582"/>
        </p:xfrm>
        <a:graphic>
          <a:graphicData uri="http://schemas.openxmlformats.org/drawingml/2006/table">
            <a:tbl>
              <a:tblPr firstRow="1" bandRow="1">
                <a:tableStyleId>{5C22544A-7EE6-4342-B048-85BDC9FD1C3A}</a:tableStyleId>
              </a:tblPr>
              <a:tblGrid>
                <a:gridCol w="1759902"/>
                <a:gridCol w="1759902"/>
                <a:gridCol w="1759902"/>
                <a:gridCol w="3361253"/>
              </a:tblGrid>
              <a:tr h="819091">
                <a:tc gridSpan="2">
                  <a:txBody>
                    <a:bodyPr/>
                    <a:lstStyle/>
                    <a:p>
                      <a:pPr algn="ctr"/>
                      <a:r>
                        <a:rPr lang="es-ES" sz="2800" b="1" dirty="0" smtClean="0"/>
                        <a:t>Denominación</a:t>
                      </a:r>
                      <a:endParaRPr lang="es-CO" sz="2800" b="1" dirty="0"/>
                    </a:p>
                  </a:txBody>
                  <a:tcPr/>
                </a:tc>
                <a:tc hMerge="1">
                  <a:txBody>
                    <a:bodyPr/>
                    <a:lstStyle/>
                    <a:p>
                      <a:endParaRPr lang="es-CO"/>
                    </a:p>
                  </a:txBody>
                  <a:tcPr/>
                </a:tc>
                <a:tc rowSpan="2">
                  <a:txBody>
                    <a:bodyPr/>
                    <a:lstStyle/>
                    <a:p>
                      <a:pPr algn="ctr"/>
                      <a:endParaRPr lang="es-CO" sz="2800" b="1" dirty="0" smtClean="0"/>
                    </a:p>
                    <a:p>
                      <a:pPr algn="ctr"/>
                      <a:r>
                        <a:rPr lang="es-CO" sz="2800" b="1" dirty="0" smtClean="0"/>
                        <a:t>Concepto</a:t>
                      </a:r>
                      <a:endParaRPr lang="es-CO" sz="2800" b="1" dirty="0"/>
                    </a:p>
                  </a:txBody>
                  <a:tcPr/>
                </a:tc>
                <a:tc rowSpan="2">
                  <a:txBody>
                    <a:bodyPr/>
                    <a:lstStyle/>
                    <a:p>
                      <a:endParaRPr lang="es-CO" sz="2800" b="1" dirty="0" smtClean="0"/>
                    </a:p>
                    <a:p>
                      <a:pPr algn="ctr"/>
                      <a:r>
                        <a:rPr lang="es-CO" sz="2800" b="1" dirty="0" smtClean="0"/>
                        <a:t>Objetivo particular</a:t>
                      </a:r>
                      <a:endParaRPr lang="es-CO" sz="2800" b="1" dirty="0"/>
                    </a:p>
                  </a:txBody>
                  <a:tcPr/>
                </a:tc>
              </a:tr>
              <a:tr h="819091">
                <a:tc>
                  <a:txBody>
                    <a:bodyPr/>
                    <a:lstStyle/>
                    <a:p>
                      <a:r>
                        <a:rPr lang="es-CO" sz="2800" b="1" dirty="0" smtClean="0"/>
                        <a:t>Español</a:t>
                      </a:r>
                      <a:endParaRPr lang="es-CO" sz="2800" b="1" dirty="0"/>
                    </a:p>
                  </a:txBody>
                  <a:tcPr/>
                </a:tc>
                <a:tc>
                  <a:txBody>
                    <a:bodyPr/>
                    <a:lstStyle/>
                    <a:p>
                      <a:r>
                        <a:rPr lang="es-CO" sz="2800" b="1" dirty="0" smtClean="0"/>
                        <a:t>Japonés</a:t>
                      </a:r>
                      <a:endParaRPr lang="es-CO" sz="2800" b="1" dirty="0"/>
                    </a:p>
                  </a:txBody>
                  <a:tcPr/>
                </a:tc>
                <a:tc vMerge="1">
                  <a:txBody>
                    <a:bodyPr/>
                    <a:lstStyle/>
                    <a:p>
                      <a:endParaRPr lang="es-CO" dirty="0"/>
                    </a:p>
                  </a:txBody>
                  <a:tcPr/>
                </a:tc>
                <a:tc vMerge="1">
                  <a:txBody>
                    <a:bodyPr/>
                    <a:lstStyle/>
                    <a:p>
                      <a:endParaRPr lang="es-CO" dirty="0"/>
                    </a:p>
                  </a:txBody>
                  <a:tcPr/>
                </a:tc>
              </a:tr>
              <a:tr h="819091">
                <a:tc>
                  <a:txBody>
                    <a:bodyPr/>
                    <a:lstStyle/>
                    <a:p>
                      <a:r>
                        <a:rPr lang="es-CO" sz="2000" b="1" dirty="0" smtClean="0"/>
                        <a:t>Clasificación</a:t>
                      </a:r>
                      <a:endParaRPr lang="es-CO" sz="2000" b="1" dirty="0"/>
                    </a:p>
                  </a:txBody>
                  <a:tcPr/>
                </a:tc>
                <a:tc>
                  <a:txBody>
                    <a:bodyPr/>
                    <a:lstStyle/>
                    <a:p>
                      <a:r>
                        <a:rPr lang="ja-JP" altLang="es-ES" sz="2000" b="1" dirty="0" smtClean="0"/>
                        <a:t>整理</a:t>
                      </a:r>
                      <a:r>
                        <a:rPr lang="es-ES" altLang="ja-JP" sz="2000" b="1" dirty="0" smtClean="0"/>
                        <a:t>, </a:t>
                      </a:r>
                      <a:r>
                        <a:rPr lang="es-CO" sz="2000" b="1" dirty="0" err="1" smtClean="0"/>
                        <a:t>Seiri</a:t>
                      </a:r>
                      <a:endParaRPr lang="es-CO" sz="2000" b="1" dirty="0"/>
                    </a:p>
                  </a:txBody>
                  <a:tcPr/>
                </a:tc>
                <a:tc>
                  <a:txBody>
                    <a:bodyPr/>
                    <a:lstStyle/>
                    <a:p>
                      <a:r>
                        <a:rPr lang="es-CO" sz="3600" b="1" dirty="0" smtClean="0">
                          <a:solidFill>
                            <a:srgbClr val="FF0000"/>
                          </a:solidFill>
                        </a:rPr>
                        <a:t>S</a:t>
                      </a:r>
                      <a:r>
                        <a:rPr lang="es-CO" sz="2000" b="1" dirty="0" smtClean="0"/>
                        <a:t>eparar innecesarios</a:t>
                      </a:r>
                      <a:endParaRPr lang="es-CO" sz="2000" b="1" dirty="0"/>
                    </a:p>
                  </a:txBody>
                  <a:tcPr/>
                </a:tc>
                <a:tc>
                  <a:txBody>
                    <a:bodyPr/>
                    <a:lstStyle/>
                    <a:p>
                      <a:r>
                        <a:rPr lang="es-ES" sz="2000" b="1" dirty="0" smtClean="0"/>
                        <a:t>Eliminar del espacio de trabajo lo que sea inútil</a:t>
                      </a:r>
                      <a:endParaRPr lang="es-CO" sz="2000" b="1" dirty="0"/>
                    </a:p>
                  </a:txBody>
                  <a:tcPr/>
                </a:tc>
              </a:tr>
              <a:tr h="819091">
                <a:tc>
                  <a:txBody>
                    <a:bodyPr/>
                    <a:lstStyle/>
                    <a:p>
                      <a:r>
                        <a:rPr lang="es-CO" sz="2000" b="1" dirty="0" smtClean="0"/>
                        <a:t>Orden</a:t>
                      </a:r>
                      <a:endParaRPr lang="es-CO" sz="2000" b="1" dirty="0"/>
                    </a:p>
                  </a:txBody>
                  <a:tcPr/>
                </a:tc>
                <a:tc>
                  <a:txBody>
                    <a:bodyPr/>
                    <a:lstStyle/>
                    <a:p>
                      <a:r>
                        <a:rPr lang="ja-JP" altLang="es-ES" sz="2000" b="1" dirty="0" smtClean="0"/>
                        <a:t>整頓</a:t>
                      </a:r>
                      <a:r>
                        <a:rPr lang="es-ES" altLang="ja-JP" sz="2000" b="1" dirty="0" smtClean="0"/>
                        <a:t>, </a:t>
                      </a:r>
                      <a:r>
                        <a:rPr lang="es-CO" sz="2000" b="1" dirty="0" err="1" smtClean="0"/>
                        <a:t>Seiton</a:t>
                      </a:r>
                      <a:endParaRPr lang="es-CO" sz="2000" b="1" dirty="0"/>
                    </a:p>
                  </a:txBody>
                  <a:tcPr/>
                </a:tc>
                <a:tc>
                  <a:txBody>
                    <a:bodyPr/>
                    <a:lstStyle/>
                    <a:p>
                      <a:r>
                        <a:rPr lang="es-CO" sz="3600" b="1" dirty="0" smtClean="0">
                          <a:solidFill>
                            <a:srgbClr val="FF0000"/>
                          </a:solidFill>
                        </a:rPr>
                        <a:t>S</a:t>
                      </a:r>
                      <a:r>
                        <a:rPr lang="es-CO" sz="2000" b="1" dirty="0" smtClean="0"/>
                        <a:t>ituar necesarios</a:t>
                      </a:r>
                      <a:endParaRPr lang="es-CO" sz="2000" b="1" dirty="0"/>
                    </a:p>
                  </a:txBody>
                  <a:tcPr/>
                </a:tc>
                <a:tc>
                  <a:txBody>
                    <a:bodyPr/>
                    <a:lstStyle/>
                    <a:p>
                      <a:r>
                        <a:rPr lang="es-ES" sz="2000" b="1" dirty="0" smtClean="0"/>
                        <a:t>Organizar el espacio de trabajo de forma eficaz</a:t>
                      </a:r>
                      <a:endParaRPr lang="es-CO" sz="2000" b="1" dirty="0"/>
                    </a:p>
                  </a:txBody>
                  <a:tcPr/>
                </a:tc>
              </a:tr>
              <a:tr h="819091">
                <a:tc>
                  <a:txBody>
                    <a:bodyPr/>
                    <a:lstStyle/>
                    <a:p>
                      <a:r>
                        <a:rPr lang="es-CO" sz="2000" b="1" dirty="0" smtClean="0"/>
                        <a:t>Limpieza</a:t>
                      </a:r>
                      <a:endParaRPr lang="es-CO" sz="2000" b="1" dirty="0"/>
                    </a:p>
                  </a:txBody>
                  <a:tcPr/>
                </a:tc>
                <a:tc>
                  <a:txBody>
                    <a:bodyPr/>
                    <a:lstStyle/>
                    <a:p>
                      <a:r>
                        <a:rPr lang="ja-JP" altLang="es-ES" sz="2000" b="1" dirty="0" smtClean="0"/>
                        <a:t>清掃</a:t>
                      </a:r>
                      <a:r>
                        <a:rPr lang="es-ES" altLang="ja-JP" sz="2000" b="1" dirty="0" smtClean="0"/>
                        <a:t>, </a:t>
                      </a:r>
                      <a:r>
                        <a:rPr lang="es-CO" sz="2000" b="1" dirty="0" err="1" smtClean="0"/>
                        <a:t>Seisō</a:t>
                      </a:r>
                      <a:endParaRPr lang="es-CO" sz="2000" b="1" dirty="0"/>
                    </a:p>
                  </a:txBody>
                  <a:tcPr/>
                </a:tc>
                <a:tc>
                  <a:txBody>
                    <a:bodyPr/>
                    <a:lstStyle/>
                    <a:p>
                      <a:r>
                        <a:rPr lang="es-CO" sz="3600" b="1" dirty="0" smtClean="0">
                          <a:solidFill>
                            <a:srgbClr val="FF0000"/>
                          </a:solidFill>
                        </a:rPr>
                        <a:t>S</a:t>
                      </a:r>
                      <a:r>
                        <a:rPr lang="es-CO" sz="2000" b="1" dirty="0" smtClean="0"/>
                        <a:t>uprimir suciedad</a:t>
                      </a:r>
                      <a:endParaRPr lang="es-CO" sz="2000" b="1" dirty="0"/>
                    </a:p>
                  </a:txBody>
                  <a:tcPr/>
                </a:tc>
                <a:tc>
                  <a:txBody>
                    <a:bodyPr/>
                    <a:lstStyle/>
                    <a:p>
                      <a:r>
                        <a:rPr lang="es-ES" sz="2000" b="1" dirty="0" smtClean="0"/>
                        <a:t>Mejorar el nivel de limpieza de los lugares</a:t>
                      </a:r>
                      <a:endParaRPr lang="es-CO" sz="2000" b="1" dirty="0"/>
                    </a:p>
                  </a:txBody>
                  <a:tcPr/>
                </a:tc>
              </a:tr>
              <a:tr h="819091">
                <a:tc>
                  <a:txBody>
                    <a:bodyPr/>
                    <a:lstStyle/>
                    <a:p>
                      <a:r>
                        <a:rPr lang="es-CO" sz="2000" b="1" dirty="0" smtClean="0"/>
                        <a:t>Normalización</a:t>
                      </a:r>
                      <a:endParaRPr lang="es-CO" sz="2000" b="1" dirty="0"/>
                    </a:p>
                  </a:txBody>
                  <a:tcPr/>
                </a:tc>
                <a:tc>
                  <a:txBody>
                    <a:bodyPr/>
                    <a:lstStyle/>
                    <a:p>
                      <a:r>
                        <a:rPr lang="ja-JP" altLang="es-ES" sz="2000" b="1" dirty="0" smtClean="0"/>
                        <a:t>清潔</a:t>
                      </a:r>
                      <a:r>
                        <a:rPr lang="es-ES" altLang="ja-JP" sz="2000" b="1" dirty="0" smtClean="0"/>
                        <a:t>, </a:t>
                      </a:r>
                      <a:r>
                        <a:rPr lang="es-CO" sz="2000" b="1" dirty="0" err="1" smtClean="0"/>
                        <a:t>Seiketsu</a:t>
                      </a:r>
                      <a:endParaRPr lang="es-CO" sz="2000" b="1" dirty="0"/>
                    </a:p>
                  </a:txBody>
                  <a:tcPr/>
                </a:tc>
                <a:tc>
                  <a:txBody>
                    <a:bodyPr/>
                    <a:lstStyle/>
                    <a:p>
                      <a:r>
                        <a:rPr lang="es-CO" sz="3600" b="1" dirty="0" smtClean="0">
                          <a:solidFill>
                            <a:srgbClr val="FF0000"/>
                          </a:solidFill>
                        </a:rPr>
                        <a:t>S</a:t>
                      </a:r>
                      <a:r>
                        <a:rPr lang="es-CO" sz="2000" b="1" dirty="0" smtClean="0"/>
                        <a:t>eñalizar anomalías</a:t>
                      </a:r>
                      <a:endParaRPr lang="es-CO" sz="2000" b="1" dirty="0"/>
                    </a:p>
                  </a:txBody>
                  <a:tcPr/>
                </a:tc>
                <a:tc>
                  <a:txBody>
                    <a:bodyPr/>
                    <a:lstStyle/>
                    <a:p>
                      <a:r>
                        <a:rPr lang="es-ES" sz="2000" b="1" dirty="0" smtClean="0"/>
                        <a:t>Prevenir la aparición de la suciedad y el desorden</a:t>
                      </a:r>
                      <a:endParaRPr lang="es-CO" sz="2000" b="1" dirty="0"/>
                    </a:p>
                  </a:txBody>
                  <a:tcPr/>
                </a:tc>
              </a:tr>
              <a:tr h="819091">
                <a:tc>
                  <a:txBody>
                    <a:bodyPr/>
                    <a:lstStyle/>
                    <a:p>
                      <a:r>
                        <a:rPr lang="es-CO" sz="2000" b="1" dirty="0" smtClean="0"/>
                        <a:t>Mantener la disciplina</a:t>
                      </a:r>
                      <a:endParaRPr lang="es-CO" sz="2000" b="1" dirty="0"/>
                    </a:p>
                  </a:txBody>
                  <a:tcPr/>
                </a:tc>
                <a:tc>
                  <a:txBody>
                    <a:bodyPr/>
                    <a:lstStyle/>
                    <a:p>
                      <a:r>
                        <a:rPr lang="ja-JP" altLang="es-ES" sz="2000" b="1" dirty="0" smtClean="0"/>
                        <a:t>躾</a:t>
                      </a:r>
                      <a:r>
                        <a:rPr lang="es-ES" altLang="ja-JP" sz="2000" b="1" dirty="0" smtClean="0"/>
                        <a:t>, </a:t>
                      </a:r>
                      <a:r>
                        <a:rPr lang="es-CO" sz="2000" b="1" dirty="0" err="1" smtClean="0"/>
                        <a:t>Shitsuke</a:t>
                      </a:r>
                      <a:endParaRPr lang="es-CO" sz="2000" b="1" dirty="0"/>
                    </a:p>
                  </a:txBody>
                  <a:tcPr/>
                </a:tc>
                <a:tc>
                  <a:txBody>
                    <a:bodyPr/>
                    <a:lstStyle/>
                    <a:p>
                      <a:r>
                        <a:rPr lang="es-CO" sz="3600" b="1" dirty="0" smtClean="0">
                          <a:solidFill>
                            <a:srgbClr val="FF0000"/>
                          </a:solidFill>
                        </a:rPr>
                        <a:t>S</a:t>
                      </a:r>
                      <a:r>
                        <a:rPr lang="es-CO" sz="2000" b="1" dirty="0" smtClean="0"/>
                        <a:t>eguir mejorando</a:t>
                      </a:r>
                      <a:endParaRPr lang="es-CO" sz="2000" b="1" dirty="0"/>
                    </a:p>
                  </a:txBody>
                  <a:tcPr/>
                </a:tc>
                <a:tc>
                  <a:txBody>
                    <a:bodyPr/>
                    <a:lstStyle/>
                    <a:p>
                      <a:r>
                        <a:rPr lang="es-ES" sz="2000" b="1" dirty="0" smtClean="0"/>
                        <a:t>Fomentar los esfuerzos en este sentido</a:t>
                      </a:r>
                      <a:endParaRPr lang="es-CO" sz="2000" b="1" dirty="0"/>
                    </a:p>
                  </a:txBody>
                  <a:tcPr/>
                </a:tc>
              </a:tr>
            </a:tbl>
          </a:graphicData>
        </a:graphic>
      </p:graphicFrame>
    </p:spTree>
    <p:extLst>
      <p:ext uri="{BB962C8B-B14F-4D97-AF65-F5344CB8AC3E}">
        <p14:creationId xmlns="" xmlns:p14="http://schemas.microsoft.com/office/powerpoint/2010/main" val="2242980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620688"/>
            <a:ext cx="3826768" cy="5904656"/>
          </a:xfrm>
          <a:solidFill>
            <a:schemeClr val="accent1">
              <a:lumMod val="75000"/>
            </a:schemeClr>
          </a:solidFill>
        </p:spPr>
        <p:txBody>
          <a:bodyPr>
            <a:normAutofit fontScale="85000" lnSpcReduction="10000"/>
          </a:bodyPr>
          <a:lstStyle/>
          <a:p>
            <a:pPr marL="0" indent="0" algn="just">
              <a:buNone/>
            </a:pPr>
            <a:r>
              <a:rPr lang="es-ES" b="1" dirty="0" smtClean="0">
                <a:latin typeface="Arial" pitchFamily="34" charset="0"/>
                <a:cs typeface="Arial" pitchFamily="34" charset="0"/>
              </a:rPr>
              <a:t>Por otra parte, la metodología pretende:</a:t>
            </a:r>
          </a:p>
          <a:p>
            <a:pPr marL="0" indent="0" algn="just">
              <a:buNone/>
            </a:pPr>
            <a:r>
              <a:rPr lang="es-ES" b="1" dirty="0" smtClean="0">
                <a:latin typeface="Arial" pitchFamily="34" charset="0"/>
                <a:cs typeface="Arial" pitchFamily="34" charset="0"/>
              </a:rPr>
              <a:t>Mejorar las condiciones de trabajo y la moral del personal. Es más agradable y seguro trabajar en un sitio limpio y ordenado.</a:t>
            </a:r>
          </a:p>
          <a:p>
            <a:pPr marL="0" indent="0" algn="just">
              <a:buNone/>
            </a:pPr>
            <a:r>
              <a:rPr lang="es-ES" b="1" dirty="0" smtClean="0">
                <a:latin typeface="Arial" pitchFamily="34" charset="0"/>
                <a:cs typeface="Arial" pitchFamily="34" charset="0"/>
              </a:rPr>
              <a:t>Reducir gastos de tiempo y energía.</a:t>
            </a:r>
          </a:p>
          <a:p>
            <a:pPr marL="0" indent="0" algn="just">
              <a:buNone/>
            </a:pPr>
            <a:r>
              <a:rPr lang="es-ES" b="1" dirty="0" smtClean="0">
                <a:latin typeface="Arial" pitchFamily="34" charset="0"/>
                <a:cs typeface="Arial" pitchFamily="34" charset="0"/>
              </a:rPr>
              <a:t>Reducir riesgos de accidentes o sanitarios.</a:t>
            </a:r>
          </a:p>
          <a:p>
            <a:pPr marL="0" indent="0" algn="just">
              <a:buNone/>
            </a:pPr>
            <a:r>
              <a:rPr lang="es-ES" b="1" dirty="0" smtClean="0">
                <a:latin typeface="Arial" pitchFamily="34" charset="0"/>
                <a:cs typeface="Arial" pitchFamily="34" charset="0"/>
              </a:rPr>
              <a:t>Mejorar la calidad de la producción.</a:t>
            </a:r>
          </a:p>
          <a:p>
            <a:pPr marL="0" indent="0" algn="just">
              <a:buNone/>
            </a:pPr>
            <a:r>
              <a:rPr lang="es-ES" b="1" dirty="0" smtClean="0">
                <a:latin typeface="Arial" pitchFamily="34" charset="0"/>
                <a:cs typeface="Arial" pitchFamily="34" charset="0"/>
              </a:rPr>
              <a:t>Seguridad en el trabajo.</a:t>
            </a:r>
          </a:p>
          <a:p>
            <a:pPr marL="0" indent="0">
              <a:buNone/>
            </a:pPr>
            <a:endParaRPr lang="es-CO" dirty="0"/>
          </a:p>
        </p:txBody>
      </p:sp>
      <p:pic>
        <p:nvPicPr>
          <p:cNvPr id="5124"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283968" y="404664"/>
            <a:ext cx="4860032" cy="577695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6746469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457200" y="188641"/>
            <a:ext cx="8219256" cy="1584175"/>
          </a:xfrm>
          <a:solidFill>
            <a:schemeClr val="accent1">
              <a:lumMod val="60000"/>
              <a:lumOff val="40000"/>
            </a:schemeClr>
          </a:solidFill>
        </p:spPr>
        <p:txBody>
          <a:bodyPr>
            <a:normAutofit fontScale="77500" lnSpcReduction="20000"/>
          </a:bodyPr>
          <a:lstStyle/>
          <a:p>
            <a:pPr algn="just"/>
            <a:r>
              <a:rPr lang="es-ES" sz="3600" b="1" dirty="0" smtClean="0">
                <a:solidFill>
                  <a:schemeClr val="tx2">
                    <a:lumMod val="75000"/>
                  </a:schemeClr>
                </a:solidFill>
              </a:rPr>
              <a:t>Se basan en gestionar de forma sistemática los elementos de un área de trabajo de acuerdo a cinco fases, conceptualmente muy sencillas, pero que requieren esfuerzo y perseverancia para mantenerlas.</a:t>
            </a:r>
          </a:p>
          <a:p>
            <a:pPr algn="just"/>
            <a:endParaRPr lang="es-CO" b="1" dirty="0">
              <a:solidFill>
                <a:schemeClr val="accent6">
                  <a:lumMod val="75000"/>
                </a:schemeClr>
              </a:solidFill>
            </a:endParaRPr>
          </a:p>
        </p:txBody>
      </p:sp>
      <p:pic>
        <p:nvPicPr>
          <p:cNvPr id="7171"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11560" y="1875734"/>
            <a:ext cx="8064692" cy="489338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9206933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79512" y="260648"/>
            <a:ext cx="4536504" cy="6257876"/>
          </a:xfrm>
          <a:solidFill>
            <a:schemeClr val="accent6">
              <a:lumMod val="40000"/>
              <a:lumOff val="60000"/>
            </a:schemeClr>
          </a:solidFill>
        </p:spPr>
        <p:txBody>
          <a:bodyPr>
            <a:noAutofit/>
          </a:bodyPr>
          <a:lstStyle/>
          <a:p>
            <a:pPr algn="just"/>
            <a:r>
              <a:rPr lang="es-ES" sz="2400" b="1" dirty="0" smtClean="0">
                <a:solidFill>
                  <a:schemeClr val="accent1">
                    <a:lumMod val="75000"/>
                  </a:schemeClr>
                </a:solidFill>
              </a:rPr>
              <a:t>• </a:t>
            </a:r>
            <a:r>
              <a:rPr lang="es-ES" sz="2000" b="1" dirty="0" smtClean="0">
                <a:solidFill>
                  <a:schemeClr val="accent1">
                    <a:lumMod val="75000"/>
                  </a:schemeClr>
                </a:solidFill>
              </a:rPr>
              <a:t>Hacer evidentes las consignas «cantidades mínimas» e «identificación de zonas».</a:t>
            </a:r>
          </a:p>
          <a:p>
            <a:pPr algn="just"/>
            <a:r>
              <a:rPr lang="es-ES" sz="2000" b="1" dirty="0" smtClean="0">
                <a:solidFill>
                  <a:schemeClr val="accent1">
                    <a:lumMod val="75000"/>
                  </a:schemeClr>
                </a:solidFill>
              </a:rPr>
              <a:t>• Favorecer una gestión visual.</a:t>
            </a:r>
          </a:p>
          <a:p>
            <a:pPr algn="just"/>
            <a:r>
              <a:rPr lang="es-ES" sz="2000" b="1" dirty="0" smtClean="0">
                <a:solidFill>
                  <a:schemeClr val="accent1">
                    <a:lumMod val="75000"/>
                  </a:schemeClr>
                </a:solidFill>
              </a:rPr>
              <a:t>• Estandarizar los métodos operatorios.</a:t>
            </a:r>
          </a:p>
          <a:p>
            <a:pPr algn="just"/>
            <a:r>
              <a:rPr lang="es-ES" sz="2000" b="1" dirty="0" smtClean="0">
                <a:solidFill>
                  <a:schemeClr val="accent1">
                    <a:lumMod val="75000"/>
                  </a:schemeClr>
                </a:solidFill>
              </a:rPr>
              <a:t>• Formar al personal en los estándares.</a:t>
            </a:r>
          </a:p>
          <a:p>
            <a:pPr algn="just"/>
            <a:r>
              <a:rPr lang="es-ES" sz="2800" b="1" dirty="0" smtClean="0">
                <a:solidFill>
                  <a:schemeClr val="accent6">
                    <a:lumMod val="75000"/>
                  </a:schemeClr>
                </a:solidFill>
              </a:rPr>
              <a:t>Metodología</a:t>
            </a:r>
          </a:p>
          <a:p>
            <a:pPr algn="just"/>
            <a:r>
              <a:rPr lang="es-ES" sz="2000" b="1" dirty="0" smtClean="0">
                <a:solidFill>
                  <a:schemeClr val="accent1">
                    <a:lumMod val="75000"/>
                  </a:schemeClr>
                </a:solidFill>
              </a:rPr>
              <a:t>• Involucrar a todos los niveles de la organización.</a:t>
            </a:r>
          </a:p>
          <a:p>
            <a:pPr algn="just"/>
            <a:r>
              <a:rPr lang="es-ES" sz="2000" b="1" dirty="0" smtClean="0">
                <a:solidFill>
                  <a:schemeClr val="accent1">
                    <a:lumMod val="75000"/>
                  </a:schemeClr>
                </a:solidFill>
              </a:rPr>
              <a:t>• Diseñar un plan de acción a seguir, con reglas y lineamientos en acuerdo al orden y limpieza que debe de existir.</a:t>
            </a:r>
          </a:p>
          <a:p>
            <a:pPr algn="just"/>
            <a:r>
              <a:rPr lang="es-ES" sz="2000" b="1" dirty="0" smtClean="0">
                <a:solidFill>
                  <a:schemeClr val="accent1">
                    <a:lumMod val="75000"/>
                  </a:schemeClr>
                </a:solidFill>
              </a:rPr>
              <a:t>• Revisión constante por parte de los mandos.</a:t>
            </a:r>
          </a:p>
          <a:p>
            <a:pPr algn="just"/>
            <a:r>
              <a:rPr lang="es-ES" sz="2000" b="1" dirty="0" smtClean="0">
                <a:solidFill>
                  <a:schemeClr val="accent1">
                    <a:lumMod val="75000"/>
                  </a:schemeClr>
                </a:solidFill>
              </a:rPr>
              <a:t>• Métodos de gestión visual. Considerar colores formas e iluminación.</a:t>
            </a:r>
          </a:p>
          <a:p>
            <a:pPr algn="just"/>
            <a:r>
              <a:rPr lang="es-ES" sz="2000" b="1" dirty="0" smtClean="0">
                <a:solidFill>
                  <a:schemeClr val="accent1">
                    <a:lumMod val="75000"/>
                  </a:schemeClr>
                </a:solidFill>
              </a:rPr>
              <a:t>• Estandarización de los uniformes e higiene del personal</a:t>
            </a:r>
          </a:p>
          <a:p>
            <a:pPr algn="just"/>
            <a:endParaRPr lang="es-CO" sz="2000" dirty="0"/>
          </a:p>
        </p:txBody>
      </p:sp>
      <p:pic>
        <p:nvPicPr>
          <p:cNvPr id="13316"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860032" y="235826"/>
            <a:ext cx="3960440" cy="29703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3317" name="Picture 5"/>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880600" y="3563620"/>
            <a:ext cx="3939872" cy="295490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8202896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3968" y="332656"/>
            <a:ext cx="4680520" cy="923702"/>
          </a:xfrm>
          <a:solidFill>
            <a:srgbClr val="FFFF00"/>
          </a:solidFill>
        </p:spPr>
        <p:txBody>
          <a:bodyPr>
            <a:noAutofit/>
          </a:bodyPr>
          <a:lstStyle/>
          <a:p>
            <a:pPr algn="ctr"/>
            <a:r>
              <a:rPr lang="es-ES" sz="3200" dirty="0" smtClean="0">
                <a:solidFill>
                  <a:srgbClr val="0000FF"/>
                </a:solidFill>
              </a:rPr>
              <a:t>Pasos comunes de cada una de las etapas</a:t>
            </a:r>
            <a:endParaRPr lang="es-CO" sz="3200" dirty="0">
              <a:solidFill>
                <a:srgbClr val="0000FF"/>
              </a:solidFill>
            </a:endParaRPr>
          </a:p>
        </p:txBody>
      </p:sp>
      <p:sp>
        <p:nvSpPr>
          <p:cNvPr id="4" name="3 Marcador de texto"/>
          <p:cNvSpPr>
            <a:spLocks noGrp="1"/>
          </p:cNvSpPr>
          <p:nvPr>
            <p:ph type="body" sz="half" idx="2"/>
          </p:nvPr>
        </p:nvSpPr>
        <p:spPr>
          <a:xfrm>
            <a:off x="251520" y="260648"/>
            <a:ext cx="3960440" cy="6336704"/>
          </a:xfrm>
          <a:solidFill>
            <a:srgbClr val="0000FF"/>
          </a:solidFill>
          <a:ln>
            <a:solidFill>
              <a:srgbClr val="0000FF"/>
            </a:solidFill>
          </a:ln>
        </p:spPr>
        <p:txBody>
          <a:bodyPr>
            <a:normAutofit fontScale="62500" lnSpcReduction="20000"/>
          </a:bodyPr>
          <a:lstStyle/>
          <a:p>
            <a:endParaRPr lang="es-ES" dirty="0" smtClean="0"/>
          </a:p>
          <a:p>
            <a:pPr algn="just"/>
            <a:r>
              <a:rPr lang="es-ES" sz="3800" b="1" dirty="0" smtClean="0">
                <a:solidFill>
                  <a:srgbClr val="FFC000"/>
                </a:solidFill>
              </a:rPr>
              <a:t>La implementación de cada una de las 5S se lleva a cabo siguiendo cuatro pasos:</a:t>
            </a:r>
          </a:p>
          <a:p>
            <a:pPr algn="just"/>
            <a:r>
              <a:rPr lang="es-ES" sz="3800" b="1" dirty="0" smtClean="0">
                <a:solidFill>
                  <a:srgbClr val="FFC000"/>
                </a:solidFill>
              </a:rPr>
              <a:t>• Preparación: formación respecto a la metodología y planificación de actividades.</a:t>
            </a:r>
          </a:p>
          <a:p>
            <a:pPr algn="just"/>
            <a:r>
              <a:rPr lang="es-ES" sz="3800" b="1" dirty="0" smtClean="0">
                <a:solidFill>
                  <a:srgbClr val="FFC000"/>
                </a:solidFill>
              </a:rPr>
              <a:t>• Acción: búsqueda e identificación, según la etapa, de elementos innecesarios, desordenados (necesidades de identificación y ubicación), suciedad, etc.</a:t>
            </a:r>
          </a:p>
          <a:p>
            <a:pPr algn="just"/>
            <a:r>
              <a:rPr lang="es-ES" sz="3800" b="1" dirty="0" smtClean="0">
                <a:solidFill>
                  <a:srgbClr val="FFC000"/>
                </a:solidFill>
              </a:rPr>
              <a:t>• Análisis y decisión en equipo de las propuestas de mejora que a continuación se ejecutan.</a:t>
            </a:r>
          </a:p>
          <a:p>
            <a:pPr algn="just"/>
            <a:r>
              <a:rPr lang="es-ES" sz="3800" b="1" dirty="0" smtClean="0">
                <a:solidFill>
                  <a:srgbClr val="FFC000"/>
                </a:solidFill>
              </a:rPr>
              <a:t>• Documentación de conclusiones establecidas en los pasos anteriores.</a:t>
            </a:r>
          </a:p>
          <a:p>
            <a:endParaRPr lang="es-CO" dirty="0"/>
          </a:p>
        </p:txBody>
      </p:sp>
      <p:pic>
        <p:nvPicPr>
          <p:cNvPr id="16387"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283968" y="1556792"/>
            <a:ext cx="4680520" cy="4611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2228036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07504" y="116632"/>
            <a:ext cx="4032448" cy="6552728"/>
          </a:xfrm>
          <a:solidFill>
            <a:srgbClr val="00FF00"/>
          </a:solidFill>
        </p:spPr>
        <p:txBody>
          <a:bodyPr>
            <a:normAutofit fontScale="25000" lnSpcReduction="20000"/>
          </a:bodyPr>
          <a:lstStyle/>
          <a:p>
            <a:endParaRPr lang="es-ES" dirty="0" smtClean="0"/>
          </a:p>
          <a:p>
            <a:pPr algn="just"/>
            <a:r>
              <a:rPr lang="es-ES" sz="8000" b="1" dirty="0" smtClean="0">
                <a:solidFill>
                  <a:srgbClr val="7030A0"/>
                </a:solidFill>
              </a:rPr>
              <a:t>Las 5S tienen aplicaciones en el ámbito educativo, ya que permite la formación de hábitos de limpieza y orden entre alumnos, docentes y directivos de los centros escolares. Al utilizar la técnica de las 5S en la escuela, nos estamos refiriendo a la implementación de las mismas para mantener los salones de clase y áreas de trabajo limpios, ordenados y solamente con lo necesario. Además, se estandariza lo que se hace con los alumnos, docentes, directivos y padres de familia y se promueve la disciplina y nuevos métodos de trabajo que permiten mejorar los resultados de aprendizaje. El fundamento psicopedagógico de esta técnica está referido al paradigma de la mejora continua para promover un cambio de cultura en las instituciones escolares a partir de los rituales implementados por todos los integrantes de una comunidad escolar</a:t>
            </a:r>
          </a:p>
          <a:p>
            <a:endParaRPr lang="es-CO" sz="1600" b="1" dirty="0">
              <a:solidFill>
                <a:srgbClr val="7030A0"/>
              </a:solidFill>
            </a:endParaRPr>
          </a:p>
        </p:txBody>
      </p:sp>
      <p:pic>
        <p:nvPicPr>
          <p:cNvPr id="18435"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355976" y="1700808"/>
            <a:ext cx="4525855" cy="49685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4355975" y="404664"/>
            <a:ext cx="4551007" cy="1077218"/>
          </a:xfrm>
          <a:prstGeom prst="rect">
            <a:avLst/>
          </a:prstGeom>
          <a:solidFill>
            <a:schemeClr val="accent4"/>
          </a:solidFill>
        </p:spPr>
        <p:txBody>
          <a:bodyPr wrap="square">
            <a:spAutoFit/>
          </a:bodyPr>
          <a:lstStyle/>
          <a:p>
            <a:pPr algn="ctr"/>
            <a:r>
              <a:rPr lang="es-ES" sz="3200" b="1" dirty="0" smtClean="0">
                <a:solidFill>
                  <a:srgbClr val="00FF00"/>
                </a:solidFill>
              </a:rPr>
              <a:t>Aplicaciones dentro de ámbito educativo</a:t>
            </a:r>
          </a:p>
        </p:txBody>
      </p:sp>
    </p:spTree>
    <p:extLst>
      <p:ext uri="{BB962C8B-B14F-4D97-AF65-F5344CB8AC3E}">
        <p14:creationId xmlns="" xmlns:p14="http://schemas.microsoft.com/office/powerpoint/2010/main" val="249690522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647</TotalTime>
  <Words>744</Words>
  <Application>Microsoft Office PowerPoint</Application>
  <PresentationFormat>Presentación en pantalla (4:3)</PresentationFormat>
  <Paragraphs>61</Paragraphs>
  <Slides>9</Slides>
  <Notes>0</Notes>
  <HiddenSlides>0</HiddenSlides>
  <MMClips>0</MMClips>
  <ScaleCrop>false</ScaleCrop>
  <HeadingPairs>
    <vt:vector size="4" baseType="variant">
      <vt:variant>
        <vt:lpstr>Tema</vt:lpstr>
      </vt:variant>
      <vt:variant>
        <vt:i4>1</vt:i4>
      </vt:variant>
      <vt:variant>
        <vt:lpstr>Títulos de diapositiva</vt:lpstr>
      </vt:variant>
      <vt:variant>
        <vt:i4>9</vt:i4>
      </vt:variant>
    </vt:vector>
  </HeadingPairs>
  <TitlesOfParts>
    <vt:vector size="10" baseType="lpstr">
      <vt:lpstr>Tema de Office</vt:lpstr>
      <vt:lpstr>Diapositiva 1</vt:lpstr>
      <vt:lpstr>SISTEMA DE CALIDAD  5' S </vt:lpstr>
      <vt:lpstr>Diapositiva 3</vt:lpstr>
      <vt:lpstr>Diapositiva 4</vt:lpstr>
      <vt:lpstr>Diapositiva 5</vt:lpstr>
      <vt:lpstr>Diapositiva 6</vt:lpstr>
      <vt:lpstr>Diapositiva 7</vt:lpstr>
      <vt:lpstr>Pasos comunes de cada una de las etapas</vt:lpstr>
      <vt:lpstr>Diapositiva 9</vt:lpstr>
    </vt:vector>
  </TitlesOfParts>
  <Company>PERSONAL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andres</dc:creator>
  <cp:lastModifiedBy>Valued Acer Customer</cp:lastModifiedBy>
  <cp:revision>36</cp:revision>
  <dcterms:created xsi:type="dcterms:W3CDTF">2012-09-16T15:28:07Z</dcterms:created>
  <dcterms:modified xsi:type="dcterms:W3CDTF">2014-06-10T22:43:21Z</dcterms:modified>
</cp:coreProperties>
</file>